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4630400" cy="8229600"/>
  <p:notesSz cx="8229600" cy="14630400"/>
  <p:embeddedFontLst>
    <p:embeddedFont>
      <p:font typeface="Fraunces Extra Bold" panose="020B0604020202020204" charset="0"/>
      <p:regular r:id="rId18"/>
    </p:embeddedFont>
    <p:embeddedFont>
      <p:font typeface="Nobile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F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9" d="100"/>
          <a:sy n="89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20051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64199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u="sng" dirty="0">
                <a:solidFill>
                  <a:srgbClr val="3B4540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Website Watchdog</a:t>
            </a:r>
            <a:r>
              <a:rPr lang="en-US" sz="4450" b="1" dirty="0">
                <a:solidFill>
                  <a:srgbClr val="3B4540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 - </a:t>
            </a:r>
            <a:r>
              <a:rPr lang="en-US" sz="4450" b="1" u="sng" dirty="0">
                <a:solidFill>
                  <a:srgbClr val="3B4540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Uptime Monitoring Using Cloud Services leveraging AI</a:t>
            </a:r>
            <a:endParaRPr lang="en-US" sz="4450" u="sng" dirty="0">
              <a:latin typeface="+mj-lt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533947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Team Members:</a:t>
            </a: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 Siddhanth Monappa Kanganda, Mohammed Aiman Khan, Aditya S Raj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0689" y="589836"/>
            <a:ext cx="7271980" cy="670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3B4540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LLD: API &amp; Compute Layer</a:t>
            </a:r>
            <a:endParaRPr lang="en-US" sz="4200" dirty="0">
              <a:latin typeface="+mj-lt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297" y="3128842"/>
            <a:ext cx="6407887" cy="270379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0689" y="5832634"/>
            <a:ext cx="6302812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7584519" y="2144792"/>
            <a:ext cx="6302812" cy="2017276"/>
          </a:xfrm>
          <a:prstGeom prst="roundRect">
            <a:avLst>
              <a:gd name="adj" fmla="val 7253"/>
            </a:avLst>
          </a:prstGeom>
          <a:solidFill>
            <a:srgbClr val="FAFFFA"/>
          </a:solidFill>
          <a:ln/>
        </p:spPr>
      </p:sp>
      <p:sp>
        <p:nvSpPr>
          <p:cNvPr id="6" name="Shape 3"/>
          <p:cNvSpPr/>
          <p:nvPr/>
        </p:nvSpPr>
        <p:spPr>
          <a:xfrm>
            <a:off x="7584519" y="2114312"/>
            <a:ext cx="6302812" cy="121920"/>
          </a:xfrm>
          <a:prstGeom prst="roundRect">
            <a:avLst>
              <a:gd name="adj" fmla="val 158351"/>
            </a:avLst>
          </a:prstGeom>
          <a:solidFill>
            <a:srgbClr val="438951"/>
          </a:solidFill>
          <a:ln/>
        </p:spPr>
      </p:sp>
      <p:sp>
        <p:nvSpPr>
          <p:cNvPr id="7" name="Shape 4"/>
          <p:cNvSpPr/>
          <p:nvPr/>
        </p:nvSpPr>
        <p:spPr>
          <a:xfrm>
            <a:off x="10414099" y="1823085"/>
            <a:ext cx="643533" cy="643533"/>
          </a:xfrm>
          <a:prstGeom prst="roundRect">
            <a:avLst>
              <a:gd name="adj" fmla="val 142091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8" name="Text 5"/>
          <p:cNvSpPr/>
          <p:nvPr/>
        </p:nvSpPr>
        <p:spPr>
          <a:xfrm>
            <a:off x="10692450" y="1930360"/>
            <a:ext cx="257413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000" dirty="0">
              <a:latin typeface="+mj-lt"/>
            </a:endParaRPr>
          </a:p>
        </p:txBody>
      </p:sp>
      <p:sp>
        <p:nvSpPr>
          <p:cNvPr id="9" name="Text 6"/>
          <p:cNvSpPr/>
          <p:nvPr/>
        </p:nvSpPr>
        <p:spPr>
          <a:xfrm>
            <a:off x="7829431" y="2681049"/>
            <a:ext cx="2681407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API Gateway</a:t>
            </a:r>
            <a:endParaRPr lang="en-US" sz="2100" dirty="0">
              <a:latin typeface="+mj-lt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829431" y="3230642"/>
            <a:ext cx="5812988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Secure "front door" for backend logic, validating JWTs and </a:t>
            </a:r>
            <a:r>
              <a:rPr lang="en-US" sz="1650" b="1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routing requests</a:t>
            </a:r>
            <a:r>
              <a:rPr lang="en-US" sz="16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 to Lambda functions.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7584519" y="4698206"/>
            <a:ext cx="6302812" cy="2703790"/>
          </a:xfrm>
          <a:prstGeom prst="roundRect">
            <a:avLst>
              <a:gd name="adj" fmla="val 5411"/>
            </a:avLst>
          </a:prstGeom>
          <a:solidFill>
            <a:srgbClr val="FAFFFA"/>
          </a:solidFill>
          <a:ln/>
        </p:spPr>
      </p:sp>
      <p:sp>
        <p:nvSpPr>
          <p:cNvPr id="12" name="Shape 9"/>
          <p:cNvSpPr/>
          <p:nvPr/>
        </p:nvSpPr>
        <p:spPr>
          <a:xfrm>
            <a:off x="7584519" y="4667726"/>
            <a:ext cx="6302812" cy="121920"/>
          </a:xfrm>
          <a:prstGeom prst="roundRect">
            <a:avLst>
              <a:gd name="adj" fmla="val 158351"/>
            </a:avLst>
          </a:prstGeom>
          <a:solidFill>
            <a:srgbClr val="438951"/>
          </a:solidFill>
          <a:ln/>
        </p:spPr>
      </p:sp>
      <p:sp>
        <p:nvSpPr>
          <p:cNvPr id="13" name="Shape 10"/>
          <p:cNvSpPr/>
          <p:nvPr/>
        </p:nvSpPr>
        <p:spPr>
          <a:xfrm>
            <a:off x="10414099" y="4376499"/>
            <a:ext cx="643533" cy="643533"/>
          </a:xfrm>
          <a:prstGeom prst="roundRect">
            <a:avLst>
              <a:gd name="adj" fmla="val 142091"/>
            </a:avLst>
          </a:prstGeom>
          <a:solidFill>
            <a:srgbClr val="438951"/>
          </a:solidFill>
          <a:ln/>
        </p:spPr>
      </p:sp>
      <p:sp>
        <p:nvSpPr>
          <p:cNvPr id="14" name="Text 11"/>
          <p:cNvSpPr/>
          <p:nvPr/>
        </p:nvSpPr>
        <p:spPr>
          <a:xfrm>
            <a:off x="10659910" y="4537353"/>
            <a:ext cx="257413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000" dirty="0">
              <a:latin typeface="+mj-lt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829431" y="5234464"/>
            <a:ext cx="4204573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Lambda (Serverless Functions)</a:t>
            </a:r>
            <a:endParaRPr lang="en-US" sz="2100" dirty="0">
              <a:latin typeface="+mj-lt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7829431" y="5784056"/>
            <a:ext cx="5812988" cy="1373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Executes business logic without server management</a:t>
            </a:r>
            <a:r>
              <a:rPr lang="en-US" sz="16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. Includes Data API Lambda (for user requests) and Scheduled Uptime Checker Lambda (for data fetching and sentiment analysis).</a:t>
            </a:r>
            <a:endParaRPr lang="en-US" sz="16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55D754-904A-DCDC-740C-5EB243CE462E}"/>
              </a:ext>
            </a:extLst>
          </p:cNvPr>
          <p:cNvSpPr/>
          <p:nvPr/>
        </p:nvSpPr>
        <p:spPr>
          <a:xfrm>
            <a:off x="0" y="7588686"/>
            <a:ext cx="14630400" cy="640914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45231"/>
            <a:ext cx="106214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LLD: Data, Monitoring &amp; Notification</a:t>
            </a:r>
            <a:endParaRPr lang="en-US" sz="4450" dirty="0">
              <a:latin typeface="+mj-lt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00763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+mj-lt"/>
                <a:ea typeface="Nobile" pitchFamily="34" charset="-122"/>
                <a:cs typeface="Nobile" pitchFamily="34" charset="-120"/>
              </a:rPr>
              <a:t>These components ensure data persistence, system visibility, and timely alerts.</a:t>
            </a:r>
            <a:endParaRPr lang="en-US" sz="1750" dirty="0">
              <a:latin typeface="+mj-lt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93790" y="3625691"/>
            <a:ext cx="13042821" cy="2758559"/>
          </a:xfrm>
          <a:prstGeom prst="roundRect">
            <a:avLst>
              <a:gd name="adj" fmla="val 7400"/>
            </a:avLst>
          </a:prstGeom>
          <a:solidFill>
            <a:srgbClr val="E8F3E8"/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3625691"/>
            <a:ext cx="4347567" cy="2758559"/>
          </a:xfrm>
          <a:prstGeom prst="roundRect">
            <a:avLst>
              <a:gd name="adj" fmla="val 7400"/>
            </a:avLst>
          </a:prstGeom>
          <a:solidFill>
            <a:srgbClr val="E8F3E8"/>
          </a:solidFill>
          <a:ln/>
        </p:spPr>
      </p:sp>
      <p:sp>
        <p:nvSpPr>
          <p:cNvPr id="6" name="Text 4"/>
          <p:cNvSpPr/>
          <p:nvPr/>
        </p:nvSpPr>
        <p:spPr>
          <a:xfrm>
            <a:off x="1020604" y="38525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ea typeface="Fraunces Extra Bold" pitchFamily="34" charset="-122"/>
                <a:cs typeface="Fraunces Extra Bold" pitchFamily="34" charset="-120"/>
              </a:rPr>
              <a:t>DynamoDB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20604" y="4342924"/>
            <a:ext cx="355377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+mj-lt"/>
                <a:ea typeface="Nobile" pitchFamily="34" charset="-122"/>
                <a:cs typeface="Nobile" pitchFamily="34" charset="-120"/>
              </a:rPr>
              <a:t>Fully managed NoSQL database, highly scalable with single-digit millisecond latency for </a:t>
            </a:r>
            <a:r>
              <a:rPr lang="en-US" sz="1750" b="1" dirty="0">
                <a:solidFill>
                  <a:srgbClr val="405449"/>
                </a:solidFill>
                <a:latin typeface="+mj-lt"/>
                <a:ea typeface="Nobile" pitchFamily="34" charset="-122"/>
                <a:cs typeface="Nobile" pitchFamily="34" charset="-120"/>
              </a:rPr>
              <a:t>real-time data storage</a:t>
            </a:r>
            <a:r>
              <a:rPr lang="en-US" sz="1750" dirty="0">
                <a:solidFill>
                  <a:srgbClr val="405449"/>
                </a:solidFill>
                <a:latin typeface="+mj-lt"/>
                <a:ea typeface="Nobile" pitchFamily="34" charset="-122"/>
                <a:cs typeface="Nobile" pitchFamily="34" charset="-120"/>
              </a:rPr>
              <a:t>.</a:t>
            </a:r>
            <a:endParaRPr lang="en-US" sz="1750" dirty="0">
              <a:latin typeface="+mj-lt"/>
            </a:endParaRPr>
          </a:p>
        </p:txBody>
      </p:sp>
      <p:sp>
        <p:nvSpPr>
          <p:cNvPr id="8" name="Shape 6"/>
          <p:cNvSpPr/>
          <p:nvPr/>
        </p:nvSpPr>
        <p:spPr>
          <a:xfrm>
            <a:off x="5141357" y="3625691"/>
            <a:ext cx="4347567" cy="2758559"/>
          </a:xfrm>
          <a:prstGeom prst="rect">
            <a:avLst/>
          </a:prstGeom>
          <a:solidFill>
            <a:srgbClr val="E8F3E8"/>
          </a:solidFill>
          <a:ln/>
        </p:spPr>
      </p:sp>
      <p:sp>
        <p:nvSpPr>
          <p:cNvPr id="9" name="Shape 7"/>
          <p:cNvSpPr/>
          <p:nvPr/>
        </p:nvSpPr>
        <p:spPr>
          <a:xfrm>
            <a:off x="5141357" y="3625691"/>
            <a:ext cx="30480" cy="2758559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10" name="Text 8"/>
          <p:cNvSpPr/>
          <p:nvPr/>
        </p:nvSpPr>
        <p:spPr>
          <a:xfrm>
            <a:off x="5708333" y="38525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ea typeface="Fraunces Extra Bold" pitchFamily="34" charset="-122"/>
                <a:cs typeface="Fraunces Extra Bold" pitchFamily="34" charset="-120"/>
              </a:rPr>
              <a:t>CloudWatch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708333" y="4342924"/>
            <a:ext cx="32136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+mj-lt"/>
                <a:ea typeface="Nobile" pitchFamily="34" charset="-122"/>
                <a:cs typeface="Nobile" pitchFamily="34" charset="-120"/>
              </a:rPr>
              <a:t>Provides </a:t>
            </a:r>
            <a:r>
              <a:rPr lang="en-US" sz="1750" b="1" dirty="0">
                <a:solidFill>
                  <a:srgbClr val="405449"/>
                </a:solidFill>
                <a:latin typeface="+mj-lt"/>
                <a:ea typeface="Nobile" pitchFamily="34" charset="-122"/>
                <a:cs typeface="Nobile" pitchFamily="34" charset="-120"/>
              </a:rPr>
              <a:t>scheduled events to trigger</a:t>
            </a:r>
            <a:r>
              <a:rPr lang="en-US" sz="1750" dirty="0">
                <a:solidFill>
                  <a:srgbClr val="405449"/>
                </a:solidFill>
                <a:latin typeface="+mj-lt"/>
                <a:ea typeface="Nobile" pitchFamily="34" charset="-122"/>
                <a:cs typeface="Nobile" pitchFamily="34" charset="-120"/>
              </a:rPr>
              <a:t> Lambdas and aggregates logs for monitoring and debugging across all services.</a:t>
            </a:r>
            <a:endParaRPr lang="en-US" sz="1750" dirty="0">
              <a:latin typeface="+mj-lt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4857869" y="4721423"/>
            <a:ext cx="566976" cy="566976"/>
          </a:xfrm>
          <a:prstGeom prst="roundRect">
            <a:avLst>
              <a:gd name="adj" fmla="val 36006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9553" y="4827746"/>
            <a:ext cx="283488" cy="354330"/>
          </a:xfrm>
          <a:prstGeom prst="rect">
            <a:avLst/>
          </a:prstGeom>
        </p:spPr>
      </p:pic>
      <p:sp>
        <p:nvSpPr>
          <p:cNvPr id="14" name="Shape 11"/>
          <p:cNvSpPr/>
          <p:nvPr/>
        </p:nvSpPr>
        <p:spPr>
          <a:xfrm>
            <a:off x="9488924" y="3625691"/>
            <a:ext cx="4347567" cy="2758559"/>
          </a:xfrm>
          <a:prstGeom prst="rect">
            <a:avLst/>
          </a:prstGeom>
          <a:solidFill>
            <a:srgbClr val="E8F3E8"/>
          </a:solidFill>
          <a:ln/>
        </p:spPr>
      </p:sp>
      <p:sp>
        <p:nvSpPr>
          <p:cNvPr id="15" name="Shape 12"/>
          <p:cNvSpPr/>
          <p:nvPr/>
        </p:nvSpPr>
        <p:spPr>
          <a:xfrm>
            <a:off x="9488924" y="3625691"/>
            <a:ext cx="30480" cy="2758559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16" name="Text 13"/>
          <p:cNvSpPr/>
          <p:nvPr/>
        </p:nvSpPr>
        <p:spPr>
          <a:xfrm>
            <a:off x="10055900" y="38525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ea typeface="Fraunces Extra Bold" pitchFamily="34" charset="-122"/>
                <a:cs typeface="Fraunces Extra Bold" pitchFamily="34" charset="-120"/>
              </a:rPr>
              <a:t>SNS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10055900" y="4342924"/>
            <a:ext cx="355377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Managed messaging service for </a:t>
            </a:r>
            <a:r>
              <a:rPr lang="en-US" sz="1750" b="1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publishing status notifications </a:t>
            </a: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(e.g., data fetch success/failure) to administrators.</a:t>
            </a:r>
            <a:endParaRPr lang="en-US" sz="1750" dirty="0"/>
          </a:p>
        </p:txBody>
      </p:sp>
      <p:sp>
        <p:nvSpPr>
          <p:cNvPr id="18" name="Shape 15"/>
          <p:cNvSpPr/>
          <p:nvPr/>
        </p:nvSpPr>
        <p:spPr>
          <a:xfrm>
            <a:off x="9205436" y="4721423"/>
            <a:ext cx="566976" cy="566976"/>
          </a:xfrm>
          <a:prstGeom prst="roundRect">
            <a:avLst>
              <a:gd name="adj" fmla="val 36006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pic>
        <p:nvPicPr>
          <p:cNvPr id="1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7121" y="4827746"/>
            <a:ext cx="283488" cy="35433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0718F2F-67A5-696C-F2F5-CEA18509860E}"/>
              </a:ext>
            </a:extLst>
          </p:cNvPr>
          <p:cNvSpPr/>
          <p:nvPr/>
        </p:nvSpPr>
        <p:spPr>
          <a:xfrm>
            <a:off x="0" y="6986427"/>
            <a:ext cx="14630400" cy="1243173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56429"/>
            <a:ext cx="1060049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LLD - Data Flow 1: User Reading Data</a:t>
            </a:r>
            <a:endParaRPr lang="en-US" sz="4450" dirty="0">
              <a:latin typeface="+mj-lt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18836"/>
            <a:ext cx="6521410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252907"/>
            <a:ext cx="32005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User Authentication</a:t>
            </a:r>
            <a:endParaRPr lang="en-US" sz="2200" dirty="0">
              <a:latin typeface="+mj-lt"/>
            </a:endParaRPr>
          </a:p>
        </p:txBody>
      </p:sp>
      <p:sp>
        <p:nvSpPr>
          <p:cNvPr id="5" name="Text 2"/>
          <p:cNvSpPr/>
          <p:nvPr/>
        </p:nvSpPr>
        <p:spPr>
          <a:xfrm>
            <a:off x="1020604" y="3743325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User logs in via the S3 Website; Cognito authenticates and returns a JWT.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118836"/>
            <a:ext cx="6521410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42014" y="3252907"/>
            <a:ext cx="37844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Request to API Gateway</a:t>
            </a:r>
            <a:endParaRPr lang="en-US" sz="2200" dirty="0">
              <a:latin typeface="+mj-lt"/>
            </a:endParaRPr>
          </a:p>
        </p:txBody>
      </p:sp>
      <p:sp>
        <p:nvSpPr>
          <p:cNvPr id="8" name="Text 4"/>
          <p:cNvSpPr/>
          <p:nvPr/>
        </p:nvSpPr>
        <p:spPr>
          <a:xfrm>
            <a:off x="7542014" y="3743325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The website sends a request to API Gateway with the JWT.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95944"/>
            <a:ext cx="6521410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0604" y="5830014"/>
            <a:ext cx="51612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API Gateway Validation &amp; Trigger</a:t>
            </a:r>
            <a:endParaRPr lang="en-US" sz="2200" dirty="0">
              <a:latin typeface="+mj-lt"/>
            </a:endParaRPr>
          </a:p>
        </p:txBody>
      </p:sp>
      <p:sp>
        <p:nvSpPr>
          <p:cNvPr id="11" name="Text 6"/>
          <p:cNvSpPr/>
          <p:nvPr/>
        </p:nvSpPr>
        <p:spPr>
          <a:xfrm>
            <a:off x="1020604" y="6320433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API Gateway validates the JWT and triggers the Data API Lambda.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695944"/>
            <a:ext cx="6521410" cy="90725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42014" y="5830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Data Query</a:t>
            </a:r>
            <a:endParaRPr lang="en-US" sz="2200" dirty="0">
              <a:latin typeface="+mj-lt"/>
            </a:endParaRPr>
          </a:p>
        </p:txBody>
      </p:sp>
      <p:sp>
        <p:nvSpPr>
          <p:cNvPr id="14" name="Text 8"/>
          <p:cNvSpPr/>
          <p:nvPr/>
        </p:nvSpPr>
        <p:spPr>
          <a:xfrm>
            <a:off x="7542014" y="6320433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The Lambda function queries the DynamoDB table.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C00E73-C974-D23E-F0A8-A6BA91FA3A55}"/>
              </a:ext>
            </a:extLst>
          </p:cNvPr>
          <p:cNvSpPr/>
          <p:nvPr/>
        </p:nvSpPr>
        <p:spPr>
          <a:xfrm>
            <a:off x="0" y="6986427"/>
            <a:ext cx="14630400" cy="1243173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56429"/>
            <a:ext cx="129398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LLD - Data Flow 2: Automated Data Ingestion</a:t>
            </a:r>
            <a:endParaRPr lang="en-US" sz="4450" dirty="0">
              <a:latin typeface="+mj-lt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18836"/>
            <a:ext cx="6521410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252907"/>
            <a:ext cx="2923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CloudWatch Trigger</a:t>
            </a:r>
            <a:endParaRPr lang="en-US" sz="2200" dirty="0">
              <a:latin typeface="+mj-lt"/>
            </a:endParaRPr>
          </a:p>
        </p:txBody>
      </p:sp>
      <p:sp>
        <p:nvSpPr>
          <p:cNvPr id="5" name="Text 2"/>
          <p:cNvSpPr/>
          <p:nvPr/>
        </p:nvSpPr>
        <p:spPr>
          <a:xfrm>
            <a:off x="1020604" y="3743325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A CloudWatch scheduled event triggers the Scheduled Uptime Checker Lambda.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118836"/>
            <a:ext cx="6521410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42014" y="3252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Fetch Tweets</a:t>
            </a:r>
            <a:endParaRPr lang="en-US" sz="2200" dirty="0">
              <a:latin typeface="+mj-lt"/>
            </a:endParaRPr>
          </a:p>
        </p:txBody>
      </p:sp>
      <p:sp>
        <p:nvSpPr>
          <p:cNvPr id="8" name="Text 4"/>
          <p:cNvSpPr/>
          <p:nvPr/>
        </p:nvSpPr>
        <p:spPr>
          <a:xfrm>
            <a:off x="7542014" y="3743325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The Lambda function makes a call to the external Social Media API to fetch new results.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95944"/>
            <a:ext cx="6521410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0604" y="5830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Process Sentiment</a:t>
            </a:r>
            <a:endParaRPr lang="en-US" sz="2200" dirty="0">
              <a:latin typeface="+mj-lt"/>
            </a:endParaRPr>
          </a:p>
        </p:txBody>
      </p:sp>
      <p:sp>
        <p:nvSpPr>
          <p:cNvPr id="11" name="Text 6"/>
          <p:cNvSpPr/>
          <p:nvPr/>
        </p:nvSpPr>
        <p:spPr>
          <a:xfrm>
            <a:off x="1020604" y="6320433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The function processes the results to determine their sentiment score.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695944"/>
            <a:ext cx="6521410" cy="90725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42014" y="5830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Store Data</a:t>
            </a:r>
            <a:endParaRPr lang="en-US" sz="2200" dirty="0">
              <a:latin typeface="+mj-lt"/>
            </a:endParaRPr>
          </a:p>
        </p:txBody>
      </p:sp>
      <p:sp>
        <p:nvSpPr>
          <p:cNvPr id="14" name="Text 8"/>
          <p:cNvSpPr/>
          <p:nvPr/>
        </p:nvSpPr>
        <p:spPr>
          <a:xfrm>
            <a:off x="7542014" y="6320433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The processed results and their sentiment scores are stored in DynamoDB.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D7F2B8A-A357-B81B-C55F-EDAD12FD36E6}"/>
              </a:ext>
            </a:extLst>
          </p:cNvPr>
          <p:cNvSpPr/>
          <p:nvPr/>
        </p:nvSpPr>
        <p:spPr>
          <a:xfrm>
            <a:off x="0" y="7520821"/>
            <a:ext cx="14630400" cy="708779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6526" y="611981"/>
            <a:ext cx="10605611" cy="6933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3B4540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Key Benefits of Our Serverless Design</a:t>
            </a:r>
            <a:endParaRPr lang="en-US" sz="4350" dirty="0">
              <a:latin typeface="+mj-lt"/>
            </a:endParaRPr>
          </a:p>
        </p:txBody>
      </p:sp>
      <p:sp>
        <p:nvSpPr>
          <p:cNvPr id="3" name="Text 1"/>
          <p:cNvSpPr/>
          <p:nvPr/>
        </p:nvSpPr>
        <p:spPr>
          <a:xfrm>
            <a:off x="776526" y="1749028"/>
            <a:ext cx="13077349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Our architecture effectively addresses the challenges of real-time social media analysis, offering significant advantages: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76526" y="2353628"/>
            <a:ext cx="6427708" cy="2521029"/>
          </a:xfrm>
          <a:prstGeom prst="roundRect">
            <a:avLst>
              <a:gd name="adj" fmla="val 7922"/>
            </a:avLst>
          </a:prstGeom>
          <a:solidFill>
            <a:srgbClr val="E8F3E8"/>
          </a:solidFill>
          <a:ln/>
        </p:spPr>
      </p:sp>
      <p:sp>
        <p:nvSpPr>
          <p:cNvPr id="5" name="Shape 3"/>
          <p:cNvSpPr/>
          <p:nvPr/>
        </p:nvSpPr>
        <p:spPr>
          <a:xfrm>
            <a:off x="998339" y="2575441"/>
            <a:ext cx="665678" cy="665678"/>
          </a:xfrm>
          <a:prstGeom prst="roundRect">
            <a:avLst>
              <a:gd name="adj" fmla="val 13734997"/>
            </a:avLst>
          </a:prstGeom>
          <a:solidFill>
            <a:srgbClr val="438951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457" y="2721054"/>
            <a:ext cx="299442" cy="374333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98339" y="3462933"/>
            <a:ext cx="27736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Highly Scalable</a:t>
            </a:r>
            <a:endParaRPr lang="en-US" sz="2150" dirty="0">
              <a:latin typeface="+mj-lt"/>
            </a:endParaRPr>
          </a:p>
        </p:txBody>
      </p:sp>
      <p:sp>
        <p:nvSpPr>
          <p:cNvPr id="8" name="Text 5"/>
          <p:cNvSpPr/>
          <p:nvPr/>
        </p:nvSpPr>
        <p:spPr>
          <a:xfrm>
            <a:off x="998339" y="3942755"/>
            <a:ext cx="5984081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Automatically scales with demand, no manual intervention needed.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7426047" y="2353628"/>
            <a:ext cx="6427827" cy="2521029"/>
          </a:xfrm>
          <a:prstGeom prst="roundRect">
            <a:avLst>
              <a:gd name="adj" fmla="val 7922"/>
            </a:avLst>
          </a:prstGeom>
          <a:solidFill>
            <a:srgbClr val="E8F3E8"/>
          </a:solidFill>
          <a:ln/>
        </p:spPr>
      </p:sp>
      <p:sp>
        <p:nvSpPr>
          <p:cNvPr id="10" name="Shape 7"/>
          <p:cNvSpPr/>
          <p:nvPr/>
        </p:nvSpPr>
        <p:spPr>
          <a:xfrm>
            <a:off x="7647861" y="2575441"/>
            <a:ext cx="665678" cy="665678"/>
          </a:xfrm>
          <a:prstGeom prst="roundRect">
            <a:avLst>
              <a:gd name="adj" fmla="val 13734997"/>
            </a:avLst>
          </a:prstGeom>
          <a:solidFill>
            <a:srgbClr val="438951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0979" y="2721054"/>
            <a:ext cx="299442" cy="374333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647861" y="3462933"/>
            <a:ext cx="27736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Cost-Effective</a:t>
            </a:r>
            <a:endParaRPr lang="en-US" sz="2150" dirty="0">
              <a:latin typeface="+mj-lt"/>
            </a:endParaRPr>
          </a:p>
        </p:txBody>
      </p:sp>
      <p:sp>
        <p:nvSpPr>
          <p:cNvPr id="13" name="Text 9"/>
          <p:cNvSpPr/>
          <p:nvPr/>
        </p:nvSpPr>
        <p:spPr>
          <a:xfrm>
            <a:off x="7647861" y="3942755"/>
            <a:ext cx="5984200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Pay only for compute time consumed, eliminating idle server costs.</a:t>
            </a:r>
            <a:endParaRPr lang="en-US" sz="1700" dirty="0"/>
          </a:p>
        </p:txBody>
      </p:sp>
      <p:sp>
        <p:nvSpPr>
          <p:cNvPr id="14" name="Shape 10"/>
          <p:cNvSpPr/>
          <p:nvPr/>
        </p:nvSpPr>
        <p:spPr>
          <a:xfrm>
            <a:off x="776526" y="5096470"/>
            <a:ext cx="6427708" cy="2521029"/>
          </a:xfrm>
          <a:prstGeom prst="roundRect">
            <a:avLst>
              <a:gd name="adj" fmla="val 7922"/>
            </a:avLst>
          </a:prstGeom>
          <a:solidFill>
            <a:srgbClr val="E8F3E8"/>
          </a:solidFill>
          <a:ln/>
        </p:spPr>
      </p:sp>
      <p:sp>
        <p:nvSpPr>
          <p:cNvPr id="15" name="Shape 11"/>
          <p:cNvSpPr/>
          <p:nvPr/>
        </p:nvSpPr>
        <p:spPr>
          <a:xfrm>
            <a:off x="998339" y="5318284"/>
            <a:ext cx="665678" cy="665678"/>
          </a:xfrm>
          <a:prstGeom prst="roundRect">
            <a:avLst>
              <a:gd name="adj" fmla="val 13734997"/>
            </a:avLst>
          </a:prstGeom>
          <a:solidFill>
            <a:srgbClr val="438951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1457" y="5463897"/>
            <a:ext cx="299442" cy="374333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98339" y="6205776"/>
            <a:ext cx="27736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Secure</a:t>
            </a:r>
            <a:endParaRPr lang="en-US" sz="2150" dirty="0">
              <a:latin typeface="+mj-lt"/>
            </a:endParaRPr>
          </a:p>
        </p:txBody>
      </p:sp>
      <p:sp>
        <p:nvSpPr>
          <p:cNvPr id="18" name="Text 13"/>
          <p:cNvSpPr/>
          <p:nvPr/>
        </p:nvSpPr>
        <p:spPr>
          <a:xfrm>
            <a:off x="998339" y="6685598"/>
            <a:ext cx="5984081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Leverages AWS-managed services for identity (Cognito) and access (IAM).</a:t>
            </a:r>
            <a:endParaRPr lang="en-US" sz="1700" dirty="0"/>
          </a:p>
        </p:txBody>
      </p:sp>
      <p:sp>
        <p:nvSpPr>
          <p:cNvPr id="19" name="Shape 14"/>
          <p:cNvSpPr/>
          <p:nvPr/>
        </p:nvSpPr>
        <p:spPr>
          <a:xfrm>
            <a:off x="7426047" y="5096470"/>
            <a:ext cx="6427827" cy="2521029"/>
          </a:xfrm>
          <a:prstGeom prst="roundRect">
            <a:avLst>
              <a:gd name="adj" fmla="val 7922"/>
            </a:avLst>
          </a:prstGeom>
          <a:solidFill>
            <a:srgbClr val="E8F3E8"/>
          </a:solidFill>
          <a:ln/>
        </p:spPr>
      </p:sp>
      <p:sp>
        <p:nvSpPr>
          <p:cNvPr id="20" name="Shape 15"/>
          <p:cNvSpPr/>
          <p:nvPr/>
        </p:nvSpPr>
        <p:spPr>
          <a:xfrm>
            <a:off x="7647861" y="5318284"/>
            <a:ext cx="665678" cy="665678"/>
          </a:xfrm>
          <a:prstGeom prst="roundRect">
            <a:avLst>
              <a:gd name="adj" fmla="val 13734997"/>
            </a:avLst>
          </a:prstGeom>
          <a:solidFill>
            <a:srgbClr val="438951"/>
          </a:solidFill>
          <a:ln/>
        </p:spPr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30979" y="5463897"/>
            <a:ext cx="299442" cy="374333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647861" y="6205776"/>
            <a:ext cx="27736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Low Maintenance</a:t>
            </a:r>
            <a:endParaRPr lang="en-US" sz="2150" dirty="0">
              <a:latin typeface="+mj-lt"/>
            </a:endParaRPr>
          </a:p>
        </p:txBody>
      </p:sp>
      <p:sp>
        <p:nvSpPr>
          <p:cNvPr id="23" name="Text 17"/>
          <p:cNvSpPr/>
          <p:nvPr/>
        </p:nvSpPr>
        <p:spPr>
          <a:xfrm>
            <a:off x="7647861" y="6685598"/>
            <a:ext cx="5984200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No server patching or management, freeing developers to focus on logic.</a:t>
            </a:r>
            <a:endParaRPr lang="en-US" sz="17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3B39947-977D-1F26-E0A3-0E59CC63A4C9}"/>
              </a:ext>
            </a:extLst>
          </p:cNvPr>
          <p:cNvSpPr/>
          <p:nvPr/>
        </p:nvSpPr>
        <p:spPr>
          <a:xfrm>
            <a:off x="0" y="7661792"/>
            <a:ext cx="14630400" cy="567808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2340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214145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844522"/>
            <a:ext cx="13042821" cy="212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700"/>
              </a:lnSpc>
              <a:buNone/>
            </a:pPr>
            <a:r>
              <a:rPr lang="en-US" sz="13350" b="1" dirty="0">
                <a:solidFill>
                  <a:srgbClr val="3B4540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Thank You</a:t>
            </a:r>
            <a:endParaRPr lang="en-US" sz="13350" dirty="0">
              <a:latin typeface="+mj-lt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531114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9291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654724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D6DD0E-0694-2F11-C6E4-8897A233A370}"/>
              </a:ext>
            </a:extLst>
          </p:cNvPr>
          <p:cNvSpPr/>
          <p:nvPr/>
        </p:nvSpPr>
        <p:spPr>
          <a:xfrm>
            <a:off x="0" y="6986427"/>
            <a:ext cx="14630400" cy="1243173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4593"/>
            <a:ext cx="604397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Presentation Agenda</a:t>
            </a:r>
            <a:endParaRPr lang="en-US" sz="4450" dirty="0">
              <a:latin typeface="+mj-lt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+mj-lt"/>
                <a:ea typeface="Fraunces Light" pitchFamily="34" charset="-122"/>
                <a:cs typeface="Fraunces Light" pitchFamily="34" charset="-120"/>
              </a:rPr>
              <a:t>01</a:t>
            </a:r>
            <a:endParaRPr lang="en-US" sz="1750" dirty="0">
              <a:latin typeface="+mj-lt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93790" y="3022044"/>
            <a:ext cx="4196358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1963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Literature Survey</a:t>
            </a:r>
            <a:endParaRPr lang="en-US" sz="2200" dirty="0">
              <a:latin typeface="+mj-lt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3686770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Key findings from 15 research papers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+mj-lt"/>
                <a:ea typeface="Fraunces Light" pitchFamily="34" charset="-122"/>
                <a:cs typeface="Fraunces Light" pitchFamily="34" charset="-120"/>
              </a:rPr>
              <a:t>02</a:t>
            </a:r>
            <a:endParaRPr lang="en-US" sz="1750" dirty="0">
              <a:latin typeface="+mj-lt"/>
            </a:endParaRPr>
          </a:p>
        </p:txBody>
      </p:sp>
      <p:sp>
        <p:nvSpPr>
          <p:cNvPr id="8" name="Shape 6"/>
          <p:cNvSpPr/>
          <p:nvPr/>
        </p:nvSpPr>
        <p:spPr>
          <a:xfrm>
            <a:off x="5216962" y="3022044"/>
            <a:ext cx="4196358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1963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Problem Definition</a:t>
            </a:r>
            <a:endParaRPr lang="en-US" sz="2200" dirty="0">
              <a:latin typeface="+mj-lt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216962" y="3686770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The challenges of real-time social media analysis.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+mj-lt"/>
                <a:ea typeface="Fraunces Light" pitchFamily="34" charset="-122"/>
                <a:cs typeface="Fraunces Light" pitchFamily="34" charset="-120"/>
              </a:rPr>
              <a:t>03</a:t>
            </a:r>
            <a:endParaRPr lang="en-US" sz="1750" dirty="0">
              <a:latin typeface="+mj-lt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9640133" y="3022044"/>
            <a:ext cx="4196358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1963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Proposed Solution</a:t>
            </a:r>
            <a:endParaRPr lang="en-US" sz="2200" dirty="0">
              <a:latin typeface="+mj-lt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9640133" y="3686770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An overview of our serverless approach.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+mj-lt"/>
                <a:ea typeface="Fraunces Light" pitchFamily="34" charset="-122"/>
                <a:cs typeface="Fraunces Light" pitchFamily="34" charset="-120"/>
              </a:rPr>
              <a:t>04</a:t>
            </a:r>
            <a:endParaRPr lang="en-US" sz="1750" dirty="0">
              <a:latin typeface="+mj-lt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793790" y="5164455"/>
            <a:ext cx="6407944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338763"/>
            <a:ext cx="34200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Low-Level Design (LLD)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5829181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System Architecture, Component Breakdown, Key Data Flows.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+mj-lt"/>
                <a:ea typeface="Fraunces Light" pitchFamily="34" charset="-122"/>
                <a:cs typeface="Fraunces Light" pitchFamily="34" charset="-120"/>
              </a:rPr>
              <a:t>05</a:t>
            </a:r>
            <a:endParaRPr lang="en-US" sz="1750" dirty="0">
              <a:latin typeface="+mj-lt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7428548" y="5164455"/>
            <a:ext cx="6407944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338763"/>
            <a:ext cx="3467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Conclusion &amp; Next Steps</a:t>
            </a:r>
            <a:endParaRPr lang="en-US" sz="2200" dirty="0">
              <a:latin typeface="+mj-lt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7428548" y="5829181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Summarizing our findings and future work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1F4D1C8-A328-DAFE-D047-FF103BFFE3C0}"/>
              </a:ext>
            </a:extLst>
          </p:cNvPr>
          <p:cNvSpPr/>
          <p:nvPr/>
        </p:nvSpPr>
        <p:spPr>
          <a:xfrm>
            <a:off x="0" y="6986427"/>
            <a:ext cx="14630400" cy="1243173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6134"/>
            <a:ext cx="119632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Literature Survey: Key Themes &amp; Insights</a:t>
            </a:r>
            <a:endParaRPr lang="en-US" sz="4450" dirty="0">
              <a:latin typeface="+mj-lt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61854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Our review of 15 research papers on cloud computing, system architecture, and sentiment analysis revealed three pivotal themes: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599497"/>
            <a:ext cx="4196358" cy="3173849"/>
          </a:xfrm>
          <a:prstGeom prst="roundRect">
            <a:avLst>
              <a:gd name="adj" fmla="val 6432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93790" y="3599497"/>
            <a:ext cx="121920" cy="3173849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6" name="Text 4"/>
          <p:cNvSpPr/>
          <p:nvPr/>
        </p:nvSpPr>
        <p:spPr>
          <a:xfrm>
            <a:off x="1173004" y="3856792"/>
            <a:ext cx="355985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Cloud Automation &amp; Compliance</a:t>
            </a:r>
            <a:endParaRPr lang="en-US" sz="2200" dirty="0">
              <a:latin typeface="+mj-lt"/>
            </a:endParaRPr>
          </a:p>
        </p:txBody>
      </p:sp>
      <p:sp>
        <p:nvSpPr>
          <p:cNvPr id="7" name="Text 5"/>
          <p:cNvSpPr/>
          <p:nvPr/>
        </p:nvSpPr>
        <p:spPr>
          <a:xfrm>
            <a:off x="1173004" y="4701540"/>
            <a:ext cx="355985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Emphasis on frameworks that automate legal compliance, accessibility, and resource management in the cloud. (Papers 1, 2, 4, 11)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599497"/>
            <a:ext cx="4196358" cy="3173849"/>
          </a:xfrm>
          <a:prstGeom prst="roundRect">
            <a:avLst>
              <a:gd name="adj" fmla="val 6432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16962" y="3599497"/>
            <a:ext cx="121920" cy="3173849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10" name="Text 8"/>
          <p:cNvSpPr/>
          <p:nvPr/>
        </p:nvSpPr>
        <p:spPr>
          <a:xfrm>
            <a:off x="5596176" y="3856792"/>
            <a:ext cx="355985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Advanced Sentiment Analysis</a:t>
            </a:r>
            <a:endParaRPr lang="en-US" sz="2200" dirty="0">
              <a:latin typeface="+mj-lt"/>
            </a:endParaRPr>
          </a:p>
        </p:txBody>
      </p:sp>
      <p:sp>
        <p:nvSpPr>
          <p:cNvPr id="11" name="Text 9"/>
          <p:cNvSpPr/>
          <p:nvPr/>
        </p:nvSpPr>
        <p:spPr>
          <a:xfrm>
            <a:off x="5596176" y="4701540"/>
            <a:ext cx="355985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Shift from lexicon-based methods to sophisticated Deep Learning models (LSTM, CNN, Hybrid) for enhanced accuracy. (Papers 6, 9, 13, 14, 15)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599497"/>
            <a:ext cx="4196358" cy="3173849"/>
          </a:xfrm>
          <a:prstGeom prst="roundRect">
            <a:avLst>
              <a:gd name="adj" fmla="val 6432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640133" y="3599497"/>
            <a:ext cx="121920" cy="3173849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14" name="Text 12"/>
          <p:cNvSpPr/>
          <p:nvPr/>
        </p:nvSpPr>
        <p:spPr>
          <a:xfrm>
            <a:off x="10019348" y="3856792"/>
            <a:ext cx="355985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Scalable Data Processing</a:t>
            </a:r>
            <a:endParaRPr lang="en-US" sz="2200" dirty="0">
              <a:latin typeface="+mj-lt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10019348" y="4701540"/>
            <a:ext cx="355985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Addressing large-scale, real-time social media data streams with serverless and microservice architectures. (Papers 3, 5, 7, 10)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E9BDEB6-FE00-BFAC-3303-0CEBAF6E5827}"/>
              </a:ext>
            </a:extLst>
          </p:cNvPr>
          <p:cNvSpPr/>
          <p:nvPr/>
        </p:nvSpPr>
        <p:spPr>
          <a:xfrm>
            <a:off x="0" y="6986427"/>
            <a:ext cx="14630400" cy="1243173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711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Addressing the Research Gap: Our Unique Approach</a:t>
            </a:r>
            <a:endParaRPr lang="en-US" sz="4450" dirty="0">
              <a:latin typeface="+mj-lt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59830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Many studies offer advanced sentiment models but lack detailed, scalable, and cost-effective deployment architectures. Our project bridges this gap with an </a:t>
            </a:r>
            <a:r>
              <a:rPr lang="en-US" sz="1750" dirty="0">
                <a:solidFill>
                  <a:srgbClr val="438951"/>
                </a:solidFill>
                <a:ea typeface="Nobile" pitchFamily="34" charset="-122"/>
                <a:cs typeface="Nobile" pitchFamily="34" charset="-120"/>
              </a:rPr>
              <a:t>end-to-end server less solution</a:t>
            </a: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 on AWS.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900" y="3794403"/>
            <a:ext cx="4860488" cy="272188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693551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378333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Robust:</a:t>
            </a: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 Built on fully managed AWS services for maximum reliability.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9521" y="458843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Scalable:</a:t>
            </a: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 Automatically adapts to unpredictable workloads, handling sudden data spikes effortlessly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9521" y="5393531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Cost-Efficient:</a:t>
            </a: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 Leverages a pay-per-use model, optimizing expenditure by only paying for consumed resources.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688360F-3323-1386-F242-0128B45A4D66}"/>
              </a:ext>
            </a:extLst>
          </p:cNvPr>
          <p:cNvSpPr/>
          <p:nvPr/>
        </p:nvSpPr>
        <p:spPr>
          <a:xfrm>
            <a:off x="0" y="6986427"/>
            <a:ext cx="14630400" cy="1243173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6418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The Challenge: Real-Time Social Media Analysis</a:t>
            </a:r>
            <a:endParaRPr lang="en-US" sz="4450" dirty="0">
              <a:latin typeface="+mj-lt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93536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Analyzing real-time public sentiment from Social Media is crucial for business intelligence, yet it presents significant technical hurdles.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530906" y="3916323"/>
            <a:ext cx="29472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Scalability Demands</a:t>
            </a:r>
            <a:endParaRPr lang="en-US" sz="2200" dirty="0">
              <a:latin typeface="+mj-lt"/>
            </a:endParaRPr>
          </a:p>
        </p:txBody>
      </p:sp>
      <p:sp>
        <p:nvSpPr>
          <p:cNvPr id="5" name="Text 3"/>
          <p:cNvSpPr/>
          <p:nvPr/>
        </p:nvSpPr>
        <p:spPr>
          <a:xfrm>
            <a:off x="1530906" y="4406741"/>
            <a:ext cx="564249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Social Media data is massive and prone to sudden spikes (e.g., live events). Traditional server systems struggle to scale cost-effectively.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8194000" y="39163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Cost Management</a:t>
            </a:r>
            <a:endParaRPr lang="en-US" sz="2200" dirty="0">
              <a:latin typeface="+mj-lt"/>
            </a:endParaRPr>
          </a:p>
        </p:txBody>
      </p:sp>
      <p:sp>
        <p:nvSpPr>
          <p:cNvPr id="7" name="Text 5"/>
          <p:cNvSpPr/>
          <p:nvPr/>
        </p:nvSpPr>
        <p:spPr>
          <a:xfrm>
            <a:off x="8194000" y="4406741"/>
            <a:ext cx="56426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Provisioning for peak traffic leads to high costs for idle server resources. We need an efficient, pay-as-you-go model.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530906" y="5949077"/>
            <a:ext cx="31538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Real-Time Processing</a:t>
            </a:r>
            <a:endParaRPr lang="en-US" sz="2200" dirty="0">
              <a:latin typeface="+mj-lt"/>
            </a:endParaRPr>
          </a:p>
        </p:txBody>
      </p:sp>
      <p:sp>
        <p:nvSpPr>
          <p:cNvPr id="9" name="Text 7"/>
          <p:cNvSpPr/>
          <p:nvPr/>
        </p:nvSpPr>
        <p:spPr>
          <a:xfrm>
            <a:off x="1530906" y="6439495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Actionable insights require low-latency ingestion, analysis, and storage.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8194000" y="5949077"/>
            <a:ext cx="31783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Operational Overhead</a:t>
            </a:r>
            <a:endParaRPr lang="en-US" sz="2200" dirty="0">
              <a:latin typeface="+mj-lt"/>
            </a:endParaRPr>
          </a:p>
        </p:txBody>
      </p:sp>
      <p:sp>
        <p:nvSpPr>
          <p:cNvPr id="11" name="Text 9"/>
          <p:cNvSpPr/>
          <p:nvPr/>
        </p:nvSpPr>
        <p:spPr>
          <a:xfrm>
            <a:off x="8194000" y="6439495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Managing servers, databases, security, and networking demands significant manual effort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500D6-53C3-3669-5733-02C5F3D7DAA4}"/>
              </a:ext>
            </a:extLst>
          </p:cNvPr>
          <p:cNvSpPr/>
          <p:nvPr/>
        </p:nvSpPr>
        <p:spPr>
          <a:xfrm>
            <a:off x="0" y="7301388"/>
            <a:ext cx="14630400" cy="928212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98840"/>
            <a:ext cx="84978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Real-Time System Challenges</a:t>
            </a:r>
            <a:endParaRPr lang="en-US" sz="4450" dirty="0">
              <a:latin typeface="+mj-lt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36124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These real-world examples highlight the critical need for robust, scalable systems that can handle sudden surges in demand: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342203"/>
            <a:ext cx="6407944" cy="1730812"/>
          </a:xfrm>
          <a:prstGeom prst="roundRect">
            <a:avLst>
              <a:gd name="adj" fmla="val 11795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93790" y="3342203"/>
            <a:ext cx="121920" cy="1730812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6" name="Text 4"/>
          <p:cNvSpPr/>
          <p:nvPr/>
        </p:nvSpPr>
        <p:spPr>
          <a:xfrm>
            <a:off x="1173004" y="35994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Academic Systems</a:t>
            </a:r>
            <a:endParaRPr lang="en-US" sz="2200" dirty="0">
              <a:latin typeface="+mj-lt"/>
            </a:endParaRPr>
          </a:p>
        </p:txBody>
      </p:sp>
      <p:sp>
        <p:nvSpPr>
          <p:cNvPr id="7" name="Text 5"/>
          <p:cNvSpPr/>
          <p:nvPr/>
        </p:nvSpPr>
        <p:spPr>
          <a:xfrm>
            <a:off x="1173004" y="4089916"/>
            <a:ext cx="57714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VTOP</a:t>
            </a: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 not functioning during crucial times like FFCS registration or assignment upload deadlines.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506355" y="3253621"/>
            <a:ext cx="6408063" cy="1730812"/>
          </a:xfrm>
          <a:prstGeom prst="roundRect">
            <a:avLst>
              <a:gd name="adj" fmla="val 11795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428548" y="3342203"/>
            <a:ext cx="121920" cy="1730812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10" name="Text 8"/>
          <p:cNvSpPr/>
          <p:nvPr/>
        </p:nvSpPr>
        <p:spPr>
          <a:xfrm>
            <a:off x="7807762" y="3599497"/>
            <a:ext cx="29026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Ticketing Platforms</a:t>
            </a:r>
            <a:endParaRPr lang="en-US" sz="2200" dirty="0">
              <a:latin typeface="+mj-lt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807762" y="4089916"/>
            <a:ext cx="577155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IRCTC</a:t>
            </a: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 struggling during Tatkal train bookings, causing frustration for users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299829"/>
            <a:ext cx="6407944" cy="1730812"/>
          </a:xfrm>
          <a:prstGeom prst="roundRect">
            <a:avLst>
              <a:gd name="adj" fmla="val 11795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93790" y="5299829"/>
            <a:ext cx="121920" cy="1730812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14" name="Text 12"/>
          <p:cNvSpPr/>
          <p:nvPr/>
        </p:nvSpPr>
        <p:spPr>
          <a:xfrm>
            <a:off x="1173004" y="55571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Streaming Services</a:t>
            </a:r>
            <a:endParaRPr lang="en-US" sz="2200" dirty="0">
              <a:latin typeface="+mj-lt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1173004" y="6047542"/>
            <a:ext cx="57714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Buffering or crashes during large-scale sporting events like </a:t>
            </a:r>
            <a:r>
              <a:rPr lang="en-US" sz="1750" b="1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UEFA Champions League</a:t>
            </a: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 and </a:t>
            </a:r>
            <a:r>
              <a:rPr lang="en-US" sz="1750" b="1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IPL</a:t>
            </a: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299829"/>
            <a:ext cx="6408063" cy="1730812"/>
          </a:xfrm>
          <a:prstGeom prst="roundRect">
            <a:avLst>
              <a:gd name="adj" fmla="val 11795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428548" y="5299829"/>
            <a:ext cx="121920" cy="1730812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18" name="Text 16"/>
          <p:cNvSpPr/>
          <p:nvPr/>
        </p:nvSpPr>
        <p:spPr>
          <a:xfrm>
            <a:off x="7807762" y="5557123"/>
            <a:ext cx="33443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E-commerce Platforms</a:t>
            </a:r>
            <a:endParaRPr lang="en-US" sz="2200" dirty="0">
              <a:latin typeface="+mj-lt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807762" y="6047542"/>
            <a:ext cx="577155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Performance degradation when experiencing high traffic during </a:t>
            </a:r>
            <a:r>
              <a:rPr lang="en-US" sz="1750" b="1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flash sales or holiday </a:t>
            </a: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shopping events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4843DE-51A3-304E-EEDC-25DFC4021751}"/>
              </a:ext>
            </a:extLst>
          </p:cNvPr>
          <p:cNvSpPr/>
          <p:nvPr/>
        </p:nvSpPr>
        <p:spPr>
          <a:xfrm>
            <a:off x="0" y="7257455"/>
            <a:ext cx="14630400" cy="972145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51667"/>
            <a:ext cx="62551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Architecture diagram :</a:t>
            </a:r>
            <a:endParaRPr lang="en-US" sz="4450" dirty="0">
              <a:latin typeface="+mj-lt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909" y="2114073"/>
            <a:ext cx="13042583" cy="516386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6AA1013-1CB0-A119-C2D6-537B0655CA63}"/>
              </a:ext>
            </a:extLst>
          </p:cNvPr>
          <p:cNvSpPr/>
          <p:nvPr/>
        </p:nvSpPr>
        <p:spPr>
          <a:xfrm>
            <a:off x="0" y="7520821"/>
            <a:ext cx="14630400" cy="708779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0110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Low-Level Design: System Architecture Overview</a:t>
            </a:r>
            <a:endParaRPr lang="en-US" sz="4450" dirty="0">
              <a:latin typeface="+mj-lt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3958828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Our serverless architecture diagram illustrates two core workflows: the </a:t>
            </a:r>
            <a:r>
              <a:rPr lang="en-US" sz="1750" b="1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user-facing application</a:t>
            </a: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 and the </a:t>
            </a:r>
            <a:r>
              <a:rPr lang="en-US" sz="1750" b="1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automated data ingestion pipeline</a:t>
            </a: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30268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This design ensures </a:t>
            </a:r>
            <a:r>
              <a:rPr lang="en-US" sz="1750" b="1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robust, scalable, and cost-efficient real-time </a:t>
            </a:r>
            <a:r>
              <a:rPr lang="en-US" sz="175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Social Media sentiment analysis.</a:t>
            </a:r>
            <a:endParaRPr lang="en-US" sz="17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618A1A-426D-1D83-EEB6-A57B2D9C5CDA}"/>
              </a:ext>
            </a:extLst>
          </p:cNvPr>
          <p:cNvSpPr/>
          <p:nvPr/>
        </p:nvSpPr>
        <p:spPr>
          <a:xfrm>
            <a:off x="5486400" y="7695344"/>
            <a:ext cx="9144000" cy="534256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8185" y="564833"/>
            <a:ext cx="10226516" cy="641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3B4540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LLD: Front-end &amp; Security Components</a:t>
            </a:r>
            <a:endParaRPr lang="en-US" sz="4000" dirty="0">
              <a:latin typeface="+mj-lt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669" y="3091338"/>
            <a:ext cx="5549517" cy="2954894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6751320" y="1744742"/>
            <a:ext cx="3481626" cy="3070384"/>
          </a:xfrm>
          <a:prstGeom prst="roundRect">
            <a:avLst>
              <a:gd name="adj" fmla="val 6016"/>
            </a:avLst>
          </a:prstGeom>
          <a:solidFill>
            <a:srgbClr val="E8F3E8"/>
          </a:solidFill>
          <a:ln/>
        </p:spPr>
      </p:sp>
      <p:sp>
        <p:nvSpPr>
          <p:cNvPr id="5" name="Shape 2"/>
          <p:cNvSpPr/>
          <p:nvPr/>
        </p:nvSpPr>
        <p:spPr>
          <a:xfrm>
            <a:off x="6956465" y="1949887"/>
            <a:ext cx="615672" cy="615672"/>
          </a:xfrm>
          <a:prstGeom prst="roundRect">
            <a:avLst>
              <a:gd name="adj" fmla="val 14850579"/>
            </a:avLst>
          </a:prstGeom>
          <a:solidFill>
            <a:srgbClr val="438951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5772" y="2084546"/>
            <a:ext cx="276939" cy="34623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956465" y="2770703"/>
            <a:ext cx="2565202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S3 (Static Website)</a:t>
            </a:r>
            <a:endParaRPr lang="en-US" sz="2000" dirty="0">
              <a:latin typeface="+mj-lt"/>
            </a:endParaRPr>
          </a:p>
        </p:txBody>
      </p:sp>
      <p:sp>
        <p:nvSpPr>
          <p:cNvPr id="8" name="Text 4"/>
          <p:cNvSpPr/>
          <p:nvPr/>
        </p:nvSpPr>
        <p:spPr>
          <a:xfrm>
            <a:off x="6956465" y="3296483"/>
            <a:ext cx="3071336" cy="1313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Hosts</a:t>
            </a:r>
            <a:r>
              <a:rPr lang="en-US" sz="160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 the user interface (HTML, CSS, JavaScript) as a globally distributed, low-cost web server.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10438090" y="1744742"/>
            <a:ext cx="3481626" cy="3070384"/>
          </a:xfrm>
          <a:prstGeom prst="roundRect">
            <a:avLst>
              <a:gd name="adj" fmla="val 6016"/>
            </a:avLst>
          </a:prstGeom>
          <a:solidFill>
            <a:srgbClr val="E8F3E8"/>
          </a:solidFill>
          <a:ln/>
        </p:spPr>
      </p:sp>
      <p:sp>
        <p:nvSpPr>
          <p:cNvPr id="10" name="Shape 6"/>
          <p:cNvSpPr/>
          <p:nvPr/>
        </p:nvSpPr>
        <p:spPr>
          <a:xfrm>
            <a:off x="10643235" y="1949887"/>
            <a:ext cx="615672" cy="615672"/>
          </a:xfrm>
          <a:prstGeom prst="roundRect">
            <a:avLst>
              <a:gd name="adj" fmla="val 14850579"/>
            </a:avLst>
          </a:prstGeom>
          <a:solidFill>
            <a:srgbClr val="438951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2542" y="2084546"/>
            <a:ext cx="276939" cy="34623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643235" y="2770703"/>
            <a:ext cx="3071336" cy="641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Cognito (User Authentication)</a:t>
            </a:r>
            <a:endParaRPr lang="en-US" sz="2000" dirty="0">
              <a:latin typeface="+mj-lt"/>
            </a:endParaRPr>
          </a:p>
        </p:txBody>
      </p:sp>
      <p:sp>
        <p:nvSpPr>
          <p:cNvPr id="13" name="Text 8"/>
          <p:cNvSpPr/>
          <p:nvPr/>
        </p:nvSpPr>
        <p:spPr>
          <a:xfrm>
            <a:off x="10643235" y="3617119"/>
            <a:ext cx="3071336" cy="985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Manages user sign-up, sign-in, and provides a JWT for API request </a:t>
            </a:r>
            <a:r>
              <a:rPr lang="en-US" sz="1600" b="1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authorization</a:t>
            </a:r>
            <a:r>
              <a:rPr lang="en-US" sz="160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.</a:t>
            </a:r>
            <a:endParaRPr lang="en-US" sz="1600" dirty="0"/>
          </a:p>
        </p:txBody>
      </p:sp>
      <p:sp>
        <p:nvSpPr>
          <p:cNvPr id="14" name="Shape 9"/>
          <p:cNvSpPr/>
          <p:nvPr/>
        </p:nvSpPr>
        <p:spPr>
          <a:xfrm>
            <a:off x="6751320" y="5020270"/>
            <a:ext cx="7168396" cy="2413635"/>
          </a:xfrm>
          <a:prstGeom prst="roundRect">
            <a:avLst>
              <a:gd name="adj" fmla="val 7652"/>
            </a:avLst>
          </a:prstGeom>
          <a:solidFill>
            <a:srgbClr val="E8F3E8"/>
          </a:solidFill>
          <a:ln/>
        </p:spPr>
      </p:sp>
      <p:sp>
        <p:nvSpPr>
          <p:cNvPr id="15" name="Shape 10"/>
          <p:cNvSpPr/>
          <p:nvPr/>
        </p:nvSpPr>
        <p:spPr>
          <a:xfrm>
            <a:off x="6956465" y="5225415"/>
            <a:ext cx="615672" cy="615672"/>
          </a:xfrm>
          <a:prstGeom prst="roundRect">
            <a:avLst>
              <a:gd name="adj" fmla="val 14850579"/>
            </a:avLst>
          </a:prstGeom>
          <a:solidFill>
            <a:srgbClr val="438951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25772" y="5360075"/>
            <a:ext cx="276939" cy="34623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956465" y="6046232"/>
            <a:ext cx="2711053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+mj-lt"/>
                <a:ea typeface="Fraunces Extra Bold" pitchFamily="34" charset="-122"/>
                <a:cs typeface="Fraunces Extra Bold" pitchFamily="34" charset="-120"/>
              </a:rPr>
              <a:t>IAM (Security Layer)</a:t>
            </a:r>
            <a:endParaRPr lang="en-US" sz="2000" dirty="0">
              <a:latin typeface="+mj-lt"/>
            </a:endParaRPr>
          </a:p>
        </p:txBody>
      </p:sp>
      <p:sp>
        <p:nvSpPr>
          <p:cNvPr id="18" name="Text 12"/>
          <p:cNvSpPr/>
          <p:nvPr/>
        </p:nvSpPr>
        <p:spPr>
          <a:xfrm>
            <a:off x="6956465" y="6572012"/>
            <a:ext cx="6758107" cy="656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The security backbone, enforcing the Principle of Least Privilege via </a:t>
            </a:r>
            <a:r>
              <a:rPr lang="en-US" sz="1600" b="1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granular permissions</a:t>
            </a:r>
            <a:r>
              <a:rPr lang="en-US" sz="1600" dirty="0">
                <a:solidFill>
                  <a:srgbClr val="405449"/>
                </a:solidFill>
                <a:ea typeface="Nobile" pitchFamily="34" charset="-122"/>
                <a:cs typeface="Nobile" pitchFamily="34" charset="-120"/>
              </a:rPr>
              <a:t> to AWS services.</a:t>
            </a:r>
            <a:endParaRPr lang="en-US" sz="16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27F65C2-A1D4-A0A2-2C70-286AD85E3DB7}"/>
              </a:ext>
            </a:extLst>
          </p:cNvPr>
          <p:cNvSpPr/>
          <p:nvPr/>
        </p:nvSpPr>
        <p:spPr>
          <a:xfrm>
            <a:off x="0" y="7568565"/>
            <a:ext cx="14630400" cy="661035"/>
          </a:xfrm>
          <a:prstGeom prst="rect">
            <a:avLst/>
          </a:prstGeom>
          <a:solidFill>
            <a:srgbClr val="FAFFFA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964</Words>
  <Application>Microsoft Office PowerPoint</Application>
  <PresentationFormat>Custom</PresentationFormat>
  <Paragraphs>121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Nobile</vt:lpstr>
      <vt:lpstr>Fraunces Extra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Mohammed Aiman Khan</dc:creator>
  <cp:lastModifiedBy>Mohammed Aiman Khan</cp:lastModifiedBy>
  <cp:revision>3</cp:revision>
  <dcterms:created xsi:type="dcterms:W3CDTF">2025-08-28T19:27:21Z</dcterms:created>
  <dcterms:modified xsi:type="dcterms:W3CDTF">2025-08-28T19:56:51Z</dcterms:modified>
</cp:coreProperties>
</file>